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Noto Sans KR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ixRkLea3mSS8cTQXJYnEHlWTqx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toSansKR-regular.fntdata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font" Target="fonts/NotoSansK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18b5f4c83_3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2d18b5f4c83_3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18b5f4c83_3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2d18b5f4c83_3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18b5f4c83_3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2d18b5f4c83_3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18b5f4c83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2d18b5f4c83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18b5f4c83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2d18b5f4c83_3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18b5f4c83_3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2d18b5f4c83_3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&amp; Sub Unit">
  <p:cSld name="공백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내용(절반)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9"/>
          <p:cNvPicPr preferRelativeResize="0"/>
          <p:nvPr/>
        </p:nvPicPr>
        <p:blipFill rotWithShape="1">
          <a:blip r:embed="rId2">
            <a:alphaModFix/>
          </a:blip>
          <a:srcRect b="21943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21943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9"/>
          <p:cNvPicPr preferRelativeResize="0"/>
          <p:nvPr/>
        </p:nvPicPr>
        <p:blipFill rotWithShape="1">
          <a:blip r:embed="rId2">
            <a:alphaModFix/>
          </a:blip>
          <a:srcRect b="21943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9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" name="Google Shape;19;p9"/>
          <p:cNvCxnSpPr>
            <a:stCxn id="17" idx="1"/>
            <a:endCxn id="17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9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en-US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9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AEAA"/>
              </a:buClr>
              <a:buSzPts val="1292"/>
              <a:buFont typeface="Malgun Gothic"/>
              <a:buNone/>
            </a:pPr>
            <a:r>
              <a:rPr b="1" i="0" lang="en-US" sz="1292" u="none" cap="none" strike="noStrike">
                <a:solidFill>
                  <a:srgbClr val="34AEAA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" name="Google Shape;23;p9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" name="Google Shape;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00050" y="1338453"/>
            <a:ext cx="6018505" cy="4902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1_사용자 지정 레이아웃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2"/>
          <p:cNvPicPr preferRelativeResize="0"/>
          <p:nvPr/>
        </p:nvPicPr>
        <p:blipFill rotWithShape="1">
          <a:blip r:embed="rId2">
            <a:alphaModFix/>
          </a:blip>
          <a:srcRect b="21943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 b="21943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2"/>
          <p:cNvPicPr preferRelativeResize="0"/>
          <p:nvPr/>
        </p:nvPicPr>
        <p:blipFill rotWithShape="1">
          <a:blip r:embed="rId2">
            <a:alphaModFix/>
          </a:blip>
          <a:srcRect b="21943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2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12"/>
          <p:cNvCxnSpPr>
            <a:stCxn id="37" idx="1"/>
            <a:endCxn id="37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12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en-US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2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AEAA"/>
              </a:buClr>
              <a:buSzPts val="1292"/>
              <a:buFont typeface="Malgun Gothic"/>
              <a:buNone/>
            </a:pPr>
            <a:r>
              <a:rPr b="1" i="0" lang="en-US" sz="1292" u="none" cap="none" strike="noStrike">
                <a:solidFill>
                  <a:srgbClr val="34AEAA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12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43;p12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" name="Google Shape;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5406501" y="1338453"/>
            <a:ext cx="6320921" cy="4902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269240" y="1189178"/>
            <a:ext cx="11653523" cy="1778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9624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Noto Sans Symbols"/>
              <a:buChar char="✔"/>
              <a:defRPr b="1" i="0" sz="264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▪"/>
              <a:defRPr b="0" i="0" sz="216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35051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b="0" i="0" sz="192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Noto Sans KR"/>
              <a:buNone/>
              <a:defRPr b="1" i="0" sz="384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" name="Google Shape;49;p13"/>
          <p:cNvCxnSpPr/>
          <p:nvPr/>
        </p:nvCxnSpPr>
        <p:spPr>
          <a:xfrm>
            <a:off x="269240" y="299761"/>
            <a:ext cx="0" cy="691277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815414" y="2084172"/>
            <a:ext cx="11107348" cy="110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53"/>
              <a:buFont typeface="Noto Sans KR"/>
              <a:buNone/>
              <a:defRPr b="1" i="0" sz="6353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2" name="Google Shape;52;p14"/>
          <p:cNvCxnSpPr/>
          <p:nvPr/>
        </p:nvCxnSpPr>
        <p:spPr>
          <a:xfrm>
            <a:off x="719403" y="2047018"/>
            <a:ext cx="0" cy="113861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"/>
          <p:cNvCxnSpPr/>
          <p:nvPr/>
        </p:nvCxnSpPr>
        <p:spPr>
          <a:xfrm>
            <a:off x="862205" y="2343323"/>
            <a:ext cx="0" cy="106975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p1"/>
          <p:cNvSpPr txBox="1"/>
          <p:nvPr/>
        </p:nvSpPr>
        <p:spPr>
          <a:xfrm>
            <a:off x="1024130" y="1776144"/>
            <a:ext cx="10305653" cy="1828702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AI개발자 트랙 미니프로젝트 6차</a:t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6차 미니프로젝트_3반_11조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/>
        </p:nvSpPr>
        <p:spPr>
          <a:xfrm>
            <a:off x="981492" y="1509489"/>
            <a:ext cx="4742597" cy="4506682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WikiDB 실습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RAG 성능 확장 실습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" name="Google Shape;65;p2"/>
          <p:cNvCxnSpPr/>
          <p:nvPr/>
        </p:nvCxnSpPr>
        <p:spPr>
          <a:xfrm flipH="1">
            <a:off x="1098970" y="1298121"/>
            <a:ext cx="2346359" cy="1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3118" l="0" r="0" t="3120"/>
          <a:stretch/>
        </p:blipFill>
        <p:spPr>
          <a:xfrm>
            <a:off x="6467912" y="0"/>
            <a:ext cx="57240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 b="55317" l="54402" r="0" t="0"/>
          <a:stretch/>
        </p:blipFill>
        <p:spPr>
          <a:xfrm>
            <a:off x="6467912" y="-1"/>
            <a:ext cx="5724088" cy="35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10264304" y="2117558"/>
            <a:ext cx="1927695" cy="4078705"/>
          </a:xfrm>
          <a:custGeom>
            <a:rect b="b" l="l" r="r" t="t"/>
            <a:pathLst>
              <a:path extrusionOk="0" h="6120000" w="3067484">
                <a:moveTo>
                  <a:pt x="3060000" y="0"/>
                </a:moveTo>
                <a:lnTo>
                  <a:pt x="3067484" y="189"/>
                </a:lnTo>
                <a:lnTo>
                  <a:pt x="3067484" y="1124867"/>
                </a:lnTo>
                <a:lnTo>
                  <a:pt x="3060000" y="1124489"/>
                </a:lnTo>
                <a:cubicBezTo>
                  <a:pt x="1991047" y="1124489"/>
                  <a:pt x="1124489" y="1991047"/>
                  <a:pt x="1124489" y="3060000"/>
                </a:cubicBezTo>
                <a:cubicBezTo>
                  <a:pt x="1124489" y="4128953"/>
                  <a:pt x="1991047" y="4995511"/>
                  <a:pt x="3060000" y="4995511"/>
                </a:cubicBezTo>
                <a:lnTo>
                  <a:pt x="3067484" y="4995133"/>
                </a:lnTo>
                <a:lnTo>
                  <a:pt x="3067484" y="6119811"/>
                </a:lnTo>
                <a:lnTo>
                  <a:pt x="3060000" y="6120000"/>
                </a:lnTo>
                <a:cubicBezTo>
                  <a:pt x="1370009" y="6120000"/>
                  <a:pt x="0" y="4749991"/>
                  <a:pt x="0" y="3060000"/>
                </a:cubicBezTo>
                <a:cubicBezTo>
                  <a:pt x="0" y="1370009"/>
                  <a:pt x="1370009" y="0"/>
                  <a:pt x="3060000" y="0"/>
                </a:cubicBezTo>
                <a:close/>
              </a:path>
            </a:pathLst>
          </a:custGeom>
          <a:solidFill>
            <a:srgbClr val="3BBAB6">
              <a:alpha val="8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" name="Google Shape;69;p2"/>
          <p:cNvCxnSpPr/>
          <p:nvPr/>
        </p:nvCxnSpPr>
        <p:spPr>
          <a:xfrm flipH="1">
            <a:off x="1098969" y="2376953"/>
            <a:ext cx="2346359" cy="1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18b5f4c83_3_86"/>
          <p:cNvSpPr txBox="1"/>
          <p:nvPr>
            <p:ph type="title"/>
          </p:nvPr>
        </p:nvSpPr>
        <p:spPr>
          <a:xfrm>
            <a:off x="399287" y="306677"/>
            <a:ext cx="10821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WikiDB 실습</a:t>
            </a:r>
            <a:endParaRPr/>
          </a:p>
        </p:txBody>
      </p:sp>
      <p:sp>
        <p:nvSpPr>
          <p:cNvPr id="75" name="Google Shape;75;g2d18b5f4c83_3_86"/>
          <p:cNvSpPr txBox="1"/>
          <p:nvPr/>
        </p:nvSpPr>
        <p:spPr>
          <a:xfrm>
            <a:off x="534500" y="1444475"/>
            <a:ext cx="936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2d18b5f4c83_3_86"/>
          <p:cNvSpPr txBox="1"/>
          <p:nvPr/>
        </p:nvSpPr>
        <p:spPr>
          <a:xfrm>
            <a:off x="350350" y="1497600"/>
            <a:ext cx="61740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RAG를 </a:t>
            </a:r>
            <a:r>
              <a:rPr b="1" lang="en-US"/>
              <a:t>사용하지 않고 </a:t>
            </a:r>
            <a:r>
              <a:rPr b="1" lang="en-US"/>
              <a:t>진행시 제대로된 답변이 나오지 않는다.(5)</a:t>
            </a:r>
            <a:endParaRPr b="1"/>
          </a:p>
        </p:txBody>
      </p:sp>
      <p:pic>
        <p:nvPicPr>
          <p:cNvPr id="77" name="Google Shape;77;g2d18b5f4c83_3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50" y="2041125"/>
            <a:ext cx="75152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18b5f4c83_3_122"/>
          <p:cNvSpPr txBox="1"/>
          <p:nvPr>
            <p:ph type="title"/>
          </p:nvPr>
        </p:nvSpPr>
        <p:spPr>
          <a:xfrm>
            <a:off x="399287" y="306677"/>
            <a:ext cx="10821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WikiDB 실습</a:t>
            </a:r>
            <a:endParaRPr/>
          </a:p>
        </p:txBody>
      </p:sp>
      <p:sp>
        <p:nvSpPr>
          <p:cNvPr id="83" name="Google Shape;83;g2d18b5f4c83_3_122"/>
          <p:cNvSpPr txBox="1"/>
          <p:nvPr/>
        </p:nvSpPr>
        <p:spPr>
          <a:xfrm>
            <a:off x="534500" y="1444475"/>
            <a:ext cx="936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d18b5f4c83_3_122"/>
          <p:cNvSpPr txBox="1"/>
          <p:nvPr/>
        </p:nvSpPr>
        <p:spPr>
          <a:xfrm>
            <a:off x="358463" y="1248375"/>
            <a:ext cx="51990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RAG를 사용하여 실습 진행시 제대로된 답변이 나온다.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US"/>
              <a:t>SLLM RAG with BM25(6-3)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85" name="Google Shape;85;g2d18b5f4c83_3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450" y="151213"/>
            <a:ext cx="3793025" cy="17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d18b5f4c83_3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443" y="2195963"/>
            <a:ext cx="2146408" cy="5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d18b5f4c83_3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438" y="3063290"/>
            <a:ext cx="5091776" cy="19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d18b5f4c83_3_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8450" y="5113475"/>
            <a:ext cx="3061548" cy="159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d18b5f4c83_3_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650" y="2386850"/>
            <a:ext cx="5941375" cy="28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18b5f4c83_3_137"/>
          <p:cNvSpPr txBox="1"/>
          <p:nvPr>
            <p:ph type="title"/>
          </p:nvPr>
        </p:nvSpPr>
        <p:spPr>
          <a:xfrm>
            <a:off x="399287" y="306677"/>
            <a:ext cx="10821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WikiDB 실습</a:t>
            </a:r>
            <a:endParaRPr/>
          </a:p>
        </p:txBody>
      </p:sp>
      <p:sp>
        <p:nvSpPr>
          <p:cNvPr id="95" name="Google Shape;95;g2d18b5f4c83_3_137"/>
          <p:cNvSpPr txBox="1"/>
          <p:nvPr/>
        </p:nvSpPr>
        <p:spPr>
          <a:xfrm>
            <a:off x="534500" y="1444475"/>
            <a:ext cx="936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d18b5f4c83_3_137"/>
          <p:cNvSpPr txBox="1"/>
          <p:nvPr/>
        </p:nvSpPr>
        <p:spPr>
          <a:xfrm>
            <a:off x="350350" y="1497600"/>
            <a:ext cx="51990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RAG를 사용하여 실습 진행시 제대로된 답변이 나온다.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US"/>
              <a:t>SLLM RAG with Sentence Transformers(7-3)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97" name="Google Shape;97;g2d18b5f4c83_3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013" y="190013"/>
            <a:ext cx="3607924" cy="15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d18b5f4c83_3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025" y="3954547"/>
            <a:ext cx="2814525" cy="78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d18b5f4c83_3_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636" y="4855137"/>
            <a:ext cx="4558015" cy="18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d18b5f4c83_3_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3025" y="1946525"/>
            <a:ext cx="3691000" cy="18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d18b5f4c83_3_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513" y="2457450"/>
            <a:ext cx="5086675" cy="32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18b5f4c83_3_1"/>
          <p:cNvSpPr txBox="1"/>
          <p:nvPr>
            <p:ph type="title"/>
          </p:nvPr>
        </p:nvSpPr>
        <p:spPr>
          <a:xfrm>
            <a:off x="399287" y="306677"/>
            <a:ext cx="10821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RAG 성능 확장 실습</a:t>
            </a:r>
            <a:endParaRPr/>
          </a:p>
        </p:txBody>
      </p:sp>
      <p:sp>
        <p:nvSpPr>
          <p:cNvPr id="107" name="Google Shape;107;g2d18b5f4c83_3_1"/>
          <p:cNvSpPr txBox="1"/>
          <p:nvPr/>
        </p:nvSpPr>
        <p:spPr>
          <a:xfrm>
            <a:off x="425425" y="2028250"/>
            <a:ext cx="936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we </a:t>
            </a:r>
            <a:r>
              <a:rPr b="1" lang="en-US" sz="2500"/>
              <a:t>used feedparser to crawl the news</a:t>
            </a:r>
            <a:endParaRPr b="1" sz="2500"/>
          </a:p>
        </p:txBody>
      </p:sp>
      <p:pic>
        <p:nvPicPr>
          <p:cNvPr id="108" name="Google Shape;108;g2d18b5f4c83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400" y="1486400"/>
            <a:ext cx="3574602" cy="17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d18b5f4c83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25" y="3471425"/>
            <a:ext cx="371475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d18b5f4c83_3_1"/>
          <p:cNvSpPr txBox="1"/>
          <p:nvPr/>
        </p:nvSpPr>
        <p:spPr>
          <a:xfrm>
            <a:off x="5169650" y="4351888"/>
            <a:ext cx="936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we crawled the news from etnews(전자신문)</a:t>
            </a:r>
            <a:endParaRPr b="1"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18b5f4c83_3_19"/>
          <p:cNvSpPr txBox="1"/>
          <p:nvPr>
            <p:ph type="title"/>
          </p:nvPr>
        </p:nvSpPr>
        <p:spPr>
          <a:xfrm>
            <a:off x="399287" y="306677"/>
            <a:ext cx="10821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RAG 성능 확장 실습</a:t>
            </a:r>
            <a:endParaRPr/>
          </a:p>
        </p:txBody>
      </p:sp>
      <p:pic>
        <p:nvPicPr>
          <p:cNvPr id="116" name="Google Shape;116;g2d18b5f4c83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25" y="1811900"/>
            <a:ext cx="4411749" cy="19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d18b5f4c83_3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25" y="3908825"/>
            <a:ext cx="6168374" cy="23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d18b5f4c83_3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7000" y="1811900"/>
            <a:ext cx="50101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d18b5f4c83_3_19"/>
          <p:cNvSpPr txBox="1"/>
          <p:nvPr/>
        </p:nvSpPr>
        <p:spPr>
          <a:xfrm>
            <a:off x="348450" y="1284050"/>
            <a:ext cx="936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used functions</a:t>
            </a:r>
            <a:endParaRPr b="1"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18b5f4c83_3_35"/>
          <p:cNvSpPr txBox="1"/>
          <p:nvPr>
            <p:ph type="title"/>
          </p:nvPr>
        </p:nvSpPr>
        <p:spPr>
          <a:xfrm>
            <a:off x="399287" y="306677"/>
            <a:ext cx="10821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RAG 성능 확장 실습</a:t>
            </a:r>
            <a:endParaRPr/>
          </a:p>
        </p:txBody>
      </p:sp>
      <p:pic>
        <p:nvPicPr>
          <p:cNvPr id="125" name="Google Shape;125;g2d18b5f4c83_3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00" y="3532875"/>
            <a:ext cx="4738925" cy="256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d18b5f4c83_3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800" y="1690412"/>
            <a:ext cx="4958300" cy="12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d18b5f4c83_3_35"/>
          <p:cNvSpPr txBox="1"/>
          <p:nvPr/>
        </p:nvSpPr>
        <p:spPr>
          <a:xfrm>
            <a:off x="348450" y="1284050"/>
            <a:ext cx="936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used models</a:t>
            </a:r>
            <a:endParaRPr b="1" sz="2500"/>
          </a:p>
        </p:txBody>
      </p:sp>
      <p:pic>
        <p:nvPicPr>
          <p:cNvPr id="128" name="Google Shape;128;g2d18b5f4c83_3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950" y="2495637"/>
            <a:ext cx="4068419" cy="8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d18b5f4c83_3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950" y="1825075"/>
            <a:ext cx="4068425" cy="51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d18b5f4c83_3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810" y="3443100"/>
            <a:ext cx="5633090" cy="25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RAG 성</a:t>
            </a:r>
            <a:r>
              <a:rPr lang="en-US"/>
              <a:t>능 확장 실습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288825" y="1113175"/>
            <a:ext cx="936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크롤링한 문서에 있는 내용에 대해서 나온 대답</a:t>
            </a:r>
            <a:endParaRPr b="1" sz="250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825" y="1744875"/>
            <a:ext cx="9047351" cy="20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25" y="4547225"/>
            <a:ext cx="9047352" cy="17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288825" y="3882750"/>
            <a:ext cx="936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Chunk_list에 없는 내용에 대해서 물어봤을 때 대답</a:t>
            </a:r>
            <a:endParaRPr b="1"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2024-03-11T04:02:27Z</dcterms:created>
  <dc:creator>크루 김계리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0x010100661AA2C327A4324587CA5B8F932705FD</vt:lpwstr>
  </property>
  <property fmtid="{D5CDD505-2E9C-101B-9397-08002B2CF9AE}" pid="3" name="MSIP_Label_b16c548c-0cd3-4220-987a-a58bfd9a89d4_Enabled">
    <vt:lpwstr>true</vt:lpwstr>
  </property>
  <property fmtid="{D5CDD505-2E9C-101B-9397-08002B2CF9AE}" pid="4" name="MSIP_Label_b16c548c-0cd3-4220-987a-a58bfd9a89d4_SetDate">
    <vt:lpwstr>2024-04-08T03:25:34Z</vt:lpwstr>
  </property>
  <property fmtid="{D5CDD505-2E9C-101B-9397-08002B2CF9AE}" pid="5" name="MSIP_Label_b16c548c-0cd3-4220-987a-a58bfd9a89d4_Method">
    <vt:lpwstr>Privileged</vt:lpwstr>
  </property>
  <property fmtid="{D5CDD505-2E9C-101B-9397-08002B2CF9AE}" pid="6" name="MSIP_Label_b16c548c-0cd3-4220-987a-a58bfd9a89d4_Name">
    <vt:lpwstr>b16c548c-0cd3-4220-987a-a58bfd9a89d4</vt:lpwstr>
  </property>
  <property fmtid="{D5CDD505-2E9C-101B-9397-08002B2CF9AE}" pid="7" name="MSIP_Label_b16c548c-0cd3-4220-987a-a58bfd9a89d4_SiteId">
    <vt:lpwstr>522a0f89-ae58-43b6-821b-2b06cecc7d8a</vt:lpwstr>
  </property>
  <property fmtid="{D5CDD505-2E9C-101B-9397-08002B2CF9AE}" pid="8" name="MSIP_Label_b16c548c-0cd3-4220-987a-a58bfd9a89d4_ActionId">
    <vt:lpwstr>2974f887-1589-4529-88ac-3cd819506fa7</vt:lpwstr>
  </property>
  <property fmtid="{D5CDD505-2E9C-101B-9397-08002B2CF9AE}" pid="9" name="MSIP_Label_b16c548c-0cd3-4220-987a-a58bfd9a89d4_ContentBits">
    <vt:lpwstr>0</vt:lpwstr>
  </property>
</Properties>
</file>